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2" r:id="rId5"/>
    <p:sldMasterId id="2147483694" r:id="rId6"/>
  </p:sldMasterIdLst>
  <p:notesMasterIdLst>
    <p:notesMasterId r:id="rId8"/>
  </p:notesMasterIdLst>
  <p:handoutMasterIdLst>
    <p:handoutMasterId r:id="rId34"/>
  </p:handoutMasterIdLst>
  <p:sldIdLst>
    <p:sldId id="699" r:id="rId7"/>
    <p:sldId id="701" r:id="rId9"/>
    <p:sldId id="1115" r:id="rId10"/>
    <p:sldId id="1116" r:id="rId11"/>
    <p:sldId id="1018" r:id="rId12"/>
    <p:sldId id="710" r:id="rId13"/>
    <p:sldId id="1087" r:id="rId14"/>
    <p:sldId id="841" r:id="rId15"/>
    <p:sldId id="1046" r:id="rId16"/>
    <p:sldId id="754" r:id="rId17"/>
    <p:sldId id="842" r:id="rId18"/>
    <p:sldId id="1045" r:id="rId19"/>
    <p:sldId id="1044" r:id="rId20"/>
    <p:sldId id="792" r:id="rId21"/>
    <p:sldId id="1035" r:id="rId22"/>
    <p:sldId id="1117" r:id="rId23"/>
    <p:sldId id="1083" r:id="rId24"/>
    <p:sldId id="1063" r:id="rId25"/>
    <p:sldId id="940" r:id="rId26"/>
    <p:sldId id="1120" r:id="rId27"/>
    <p:sldId id="971" r:id="rId28"/>
    <p:sldId id="801" r:id="rId29"/>
    <p:sldId id="803" r:id="rId30"/>
    <p:sldId id="804" r:id="rId31"/>
    <p:sldId id="808" r:id="rId32"/>
    <p:sldId id="1062" r:id="rId33"/>
  </p:sldIdLst>
  <p:sldSz cx="9144000" cy="5143500" type="screen16x9"/>
  <p:notesSz cx="6858000" cy="9144000"/>
  <p:custDataLst>
    <p:tags r:id="rId39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64" userDrawn="1">
          <p15:clr>
            <a:srgbClr val="A4A3A4"/>
          </p15:clr>
        </p15:guide>
        <p15:guide id="2" pos="27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564"/>
        <p:guide pos="27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9" Type="http://schemas.openxmlformats.org/officeDocument/2006/relationships/tags" Target="tags/tag156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9000" y="4735800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35800"/>
            <a:ext cx="2970000" cy="23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8200" y="4735800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0.xml"/><Relationship Id="rId8" Type="http://schemas.openxmlformats.org/officeDocument/2006/relationships/slideLayout" Target="../slideLayouts/slideLayout39.xml"/><Relationship Id="rId7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8" Type="http://schemas.openxmlformats.org/officeDocument/2006/relationships/theme" Target="../theme/theme4.xml"/><Relationship Id="rId17" Type="http://schemas.openxmlformats.org/officeDocument/2006/relationships/tags" Target="../tags/tag128.xml"/><Relationship Id="rId16" Type="http://schemas.openxmlformats.org/officeDocument/2006/relationships/tags" Target="../tags/tag127.xml"/><Relationship Id="rId15" Type="http://schemas.openxmlformats.org/officeDocument/2006/relationships/tags" Target="../tags/tag126.xml"/><Relationship Id="rId14" Type="http://schemas.openxmlformats.org/officeDocument/2006/relationships/tags" Target="../tags/tag125.xml"/><Relationship Id="rId13" Type="http://schemas.openxmlformats.org/officeDocument/2006/relationships/tags" Target="../tags/tag124.xml"/><Relationship Id="rId12" Type="http://schemas.openxmlformats.org/officeDocument/2006/relationships/tags" Target="../tags/tag123.xml"/><Relationship Id="rId11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0.xml"/><Relationship Id="rId7" Type="http://schemas.openxmlformats.org/officeDocument/2006/relationships/slideLayout" Target="../slideLayouts/slideLayout49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2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6.wmf"/><Relationship Id="rId1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image" Target="../media/image1.png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1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tags" Target="../tags/tag151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tags" Target="../tags/tag152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155.xml"/><Relationship Id="rId1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4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tags" Target="../tags/tag1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0" y="988695"/>
            <a:ext cx="9144000" cy="2946083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33901" y="801529"/>
            <a:ext cx="7676674" cy="3319939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  <a:effectLst/>
        </p:spPr>
        <p:txBody>
          <a:bodyPr lIns="45718" rIns="45718" anchor="ctr"/>
          <a:lstStyle/>
          <a:p>
            <a:pPr algn="ctr"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54292" y="22860"/>
            <a:ext cx="9198293" cy="51744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4" name="Shape 26"/>
          <p:cNvSpPr/>
          <p:nvPr/>
        </p:nvSpPr>
        <p:spPr>
          <a:xfrm>
            <a:off x="3021330" y="3127375"/>
            <a:ext cx="3148965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微软雅黑" panose="020B0503020204020204" pitchFamily="34" charset="-122"/>
              </a:rPr>
              <a:t>管理员</a:t>
            </a:r>
            <a:endParaRPr lang="zh-CN" sz="1350" kern="0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760" y="1405414"/>
            <a:ext cx="6888956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kern="0" dirty="0">
                <a:sym typeface="微软雅黑" panose="020B0503020204020204" pitchFamily="34" charset="-122"/>
              </a:rPr>
              <a:t>校友邦实习实践平台</a:t>
            </a:r>
            <a:endParaRPr lang="zh-CN" sz="3600" b="1" kern="0" dirty="0"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kern="0" dirty="0">
                <a:sym typeface="微软雅黑" panose="020B0503020204020204" pitchFamily="34" charset="-122"/>
              </a:rPr>
              <a:t>操作指南</a:t>
            </a:r>
            <a:endParaRPr lang="zh-CN" sz="2100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901" y="2923699"/>
            <a:ext cx="1580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10978" y="4356735"/>
            <a:ext cx="1122521" cy="359569"/>
            <a:chOff x="8365" y="9148"/>
            <a:chExt cx="2357" cy="755"/>
          </a:xfrm>
        </p:grpSpPr>
        <p:sp>
          <p:nvSpPr>
            <p:cNvPr id="29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1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3.3 </a:t>
            </a:r>
            <a:r>
              <a:rPr lang="zh-CN" altLang="zh-CN">
                <a:sym typeface="+mn-ea"/>
              </a:rPr>
              <a:t>教师信息新增</a:t>
            </a:r>
            <a:r>
              <a:rPr lang="zh-CN" altLang="en-US">
                <a:sym typeface="+mn-ea"/>
              </a:rPr>
              <a:t>及权限设置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339090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点击基础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信息中的教师信息；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选择新增教师或批量导入；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可编辑设置管理员权限，如学院管理员、专业管理员等；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可点击右侧更多（三点符号），选择重置密码，重新发送账号和密码到手机短信；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2185" y="929005"/>
            <a:ext cx="5006975" cy="508635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972185" y="5583555"/>
            <a:ext cx="5006975" cy="508635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4065" y="1635125"/>
            <a:ext cx="8081645" cy="30181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3.4 </a:t>
            </a:r>
            <a:r>
              <a:rPr lang="zh-CN" altLang="en-US">
                <a:sym typeface="+mn-ea"/>
              </a:rPr>
              <a:t>导入（新增）</a:t>
            </a:r>
            <a:r>
              <a:rPr lang="zh-CN">
                <a:sym typeface="+mn-ea"/>
              </a:rPr>
              <a:t>实践课程</a:t>
            </a:r>
            <a:endParaRPr lang="zh-CN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339725"/>
            <a:ext cx="7223760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从础础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信息，实践课程；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选择新增课程或批量导入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；如需要添加新的实践类型，可以由校级管理员先添加再导入；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可预览和编辑已添加的课程信息；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3860165" y="-3856990"/>
            <a:ext cx="2802890" cy="26860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3860165" y="5598160"/>
            <a:ext cx="2802890" cy="268605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-1605280" y="-2115185"/>
            <a:ext cx="2900045" cy="305435"/>
          </a:xfrm>
          <a:prstGeom prst="rect">
            <a:avLst/>
          </a:prstGeom>
        </p:spPr>
        <p:txBody>
          <a:bodyPr/>
          <a:p/>
        </p:txBody>
      </p:sp>
      <p:sp>
        <p:nvSpPr>
          <p:cNvPr id="12" name="文本框 11"/>
          <p:cNvSpPr txBox="1"/>
          <p:nvPr/>
        </p:nvSpPr>
        <p:spPr>
          <a:xfrm>
            <a:off x="-1605280" y="5130165"/>
            <a:ext cx="2900045" cy="305435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971550" y="4999673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9310" y="1347470"/>
            <a:ext cx="7764780" cy="3238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、</a:t>
            </a:r>
            <a:r>
              <a:rPr lang="zh-CN" altLang="en-US">
                <a:sym typeface="+mn-ea"/>
              </a:rPr>
              <a:t>校企合作</a:t>
            </a:r>
            <a:endParaRPr lang="zh-CN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650" y="390525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500" kern="1200" cap="none" spc="0" normalizeH="0" baseline="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  <a:sym typeface="Calibri" panose="020F0502020204030204" pitchFamily="34" charset="0"/>
              </a:rPr>
              <a:t>4.1</a:t>
            </a:r>
            <a:r>
              <a:rPr lang="zh-CN" sz="1500">
                <a:sym typeface="+mn-ea"/>
              </a:rPr>
              <a:t>基地</a:t>
            </a:r>
            <a:r>
              <a:rPr lang="en-US" altLang="zh-CN" sz="1500">
                <a:sym typeface="+mn-ea"/>
              </a:rPr>
              <a:t>/</a:t>
            </a:r>
            <a:r>
              <a:rPr lang="zh-CN" altLang="en-US" sz="1500">
                <a:sym typeface="+mn-ea"/>
              </a:rPr>
              <a:t>实习点管理</a:t>
            </a:r>
            <a:endParaRPr kumimoji="0" lang="en-US" altLang="zh-CN" sz="1500" kern="1200" cap="none" spc="0" normalizeH="0" baseline="0">
              <a:solidFill>
                <a:schemeClr val="tx1"/>
              </a:solidFill>
              <a:latin typeface="Microsoft YaHei Bold" panose="020B0502040204020203" charset="-122"/>
              <a:ea typeface="Microsoft YaHei Bold" panose="020B0502040204020203" charset="-122"/>
              <a:cs typeface="+mj-cs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从校企合作模块；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点击基地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实习点；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选择实践基地或实习点，已签订协议为实践基地，未签订协议的为实习点；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选择单个添加或批量导入，可下载批量导入表格；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单个添加岗位，或在批量导入中导入多个岗位信息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7590" y="5453380"/>
            <a:ext cx="5157470" cy="549910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923415"/>
            <a:ext cx="7198995" cy="3013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4.2 </a:t>
            </a:r>
            <a:r>
              <a:rPr lang="zh-CN">
                <a:sym typeface="+mn-ea"/>
              </a:rPr>
              <a:t>基地</a:t>
            </a:r>
            <a:r>
              <a:rPr lang="en-US" altLang="zh-CN">
                <a:sym typeface="+mn-ea"/>
              </a:rPr>
              <a:t>/</a:t>
            </a:r>
            <a:r>
              <a:rPr lang="zh-CN" altLang="en-US">
                <a:sym typeface="+mn-ea"/>
              </a:rPr>
              <a:t>实习点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批量导入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66090"/>
            <a:ext cx="6816725" cy="11537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按表格要求填写基地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实习点导入模版，上传；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按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表格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要求填写岗位信息导入模版，上传；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可选择基地和岗位同时导入，也可单独导入；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3255" y="856615"/>
            <a:ext cx="4631055" cy="527050"/>
          </a:xfrm>
          <a:prstGeom prst="rect">
            <a:avLst/>
          </a:prstGeom>
        </p:spPr>
        <p:txBody>
          <a:bodyPr/>
          <a:p/>
        </p:txBody>
      </p:sp>
      <p:pic>
        <p:nvPicPr>
          <p:cNvPr id="6" name="图片 5"/>
          <p:cNvPicPr/>
          <p:nvPr/>
        </p:nvPicPr>
        <p:blipFill>
          <a:blip r:embed="rId1"/>
        </p:blipFill>
        <p:spPr>
          <a:xfrm>
            <a:off x="971550" y="1491615"/>
            <a:ext cx="8014335" cy="335978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43255" y="5539105"/>
            <a:ext cx="4631055" cy="527050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0"/>
            <a:ext cx="5461159" cy="393859"/>
          </a:xfrm>
        </p:spPr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467360" y="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5</a:t>
            </a:r>
            <a:r>
              <a:rPr lang="zh-CN" altLang="en-US">
                <a:sym typeface="+mn-ea"/>
              </a:rPr>
              <a:t>、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查看数据中</a:t>
            </a:r>
            <a:r>
              <a:rPr lang="zh-CN" altLang="en-US">
                <a:sym typeface="+mn-ea"/>
              </a:rPr>
              <a:t>心</a:t>
            </a:r>
            <a:endParaRPr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123190"/>
            <a:ext cx="6816725" cy="171386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点击数据中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心；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选择统计报表；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可选择对应实习不同阶段查看对应的统计报表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可对需要导出的统计报表按自定义设置；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可导出表格；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从下载中心下载报表，如数据较多建议可分开导出；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3" name="文本框 2"/>
          <p:cNvSpPr txBox="1"/>
          <p:nvPr/>
        </p:nvSpPr>
        <p:spPr>
          <a:xfrm>
            <a:off x="899795" y="1000760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899795" y="5045710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895" y="1851660"/>
            <a:ext cx="7747635" cy="32277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23850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5</a:t>
            </a:r>
            <a:r>
              <a:rPr lang="zh-CN" altLang="en-US">
                <a:sym typeface="+mn-ea"/>
              </a:rPr>
              <a:t>、</a:t>
            </a:r>
            <a:r>
              <a:rPr lang="en-US" altLang="zh-CN">
                <a:sym typeface="+mn-ea"/>
              </a:rPr>
              <a:t>2 </a:t>
            </a:r>
            <a:r>
              <a:rPr lang="zh-CN" altLang="zh-CN">
                <a:sym typeface="+mn-ea"/>
              </a:rPr>
              <a:t>导出实习资料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过程数据及资料</a:t>
            </a:r>
            <a:endParaRPr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339725"/>
            <a:ext cx="6816725" cy="95821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点击统计报表，学生实习过程汇总；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可按课程，班级等筛选需要导出的范围，全选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下载实习资料；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选择需要下载的资料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从下载中心处下载；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en-US" altLang="zh-CN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779905"/>
            <a:ext cx="7205980" cy="3305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5</a:t>
            </a:r>
            <a:r>
              <a:rPr lang="zh-CN" altLang="en-US">
                <a:sym typeface="+mn-ea"/>
              </a:rPr>
              <a:t>、</a:t>
            </a:r>
            <a:r>
              <a:rPr lang="en-US" altLang="zh-CN">
                <a:sym typeface="+mn-ea"/>
              </a:rPr>
              <a:t>3 </a:t>
            </a:r>
            <a:r>
              <a:rPr lang="zh-CN">
                <a:sym typeface="+mn-ea"/>
              </a:rPr>
              <a:t>实习数据上报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导出上报数据</a:t>
            </a:r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795" y="1334135"/>
            <a:ext cx="7246620" cy="36944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55650" y="555625"/>
            <a:ext cx="5728335" cy="875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①从数据中心，点击实习上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报，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点击导出实习上报明细；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②点击下载中心，下载导出数据,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如果长时间显示报表生成中，可以按F5刷新页面；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③可以从这里点击链接进入到教育部全国大学生公共服务平台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323215" y="555625"/>
            <a:ext cx="5461159" cy="393859"/>
          </a:xfrm>
        </p:spPr>
        <p:txBody>
          <a:bodyPr/>
          <a:p>
            <a:pPr marL="0" indent="0" fontAlgn="auto">
              <a:lnSpc>
                <a:spcPct val="70000"/>
              </a:lnSpc>
            </a:pPr>
            <a:r>
              <a:rPr lang="en-US" altLang="zh-CN" sz="1500"/>
              <a:t>6</a:t>
            </a:r>
            <a:r>
              <a:rPr lang="zh-CN" altLang="en-US" sz="1500"/>
              <a:t>、从数据中心，点击实习数据监控</a:t>
            </a:r>
            <a:b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b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br>
              <a:rPr lang="zh-CN" altLang="en-US" sz="1500" b="0">
                <a:solidFill>
                  <a:schemeClr val="tx1"/>
                </a:solidFill>
                <a:sym typeface="+mn-ea"/>
              </a:rPr>
            </a:br>
            <a:endParaRPr lang="zh-CN" altLang="en-US" sz="1500" b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7360" y="481330"/>
            <a:ext cx="8040370" cy="6959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en-US" altLang="zh-CN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学生的实时数据：可重点关注实习数据上报前数据监测进行数据的完善，以及查看学生异常数据，及时了解到学生的特殊情况；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en-US" altLang="zh-CN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实习安排监控：图形化展示实习占比、学院的参与情况、学院使用基地和接纳情况；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en-US" altLang="zh-CN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教师指导监控：图形化展示教师活跃度排名及每位老师指导学生的进展和情况；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en-US" altLang="zh-CN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实习周数据：按周统计各学院、专业、班级实习课程的周数据；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r>
              <a:rPr lang="en-US" altLang="zh-CN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安全监测：全景安全监测，落实学生实习全程保障；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defTabSz="685800" fontAlgn="auto">
              <a:lnSpc>
                <a:spcPct val="90000"/>
              </a:lnSpc>
              <a:spcBef>
                <a:spcPts val="750"/>
              </a:spcBef>
              <a:buClrTx/>
              <a:buSzTx/>
            </a:pP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64590" y="1612900"/>
            <a:ext cx="6814820" cy="3271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7</a:t>
            </a:r>
            <a:r>
              <a:rPr lang="zh-CN" altLang="en-US">
                <a:sym typeface="+mn-ea"/>
              </a:rPr>
              <a:t>、更多功能</a:t>
            </a:r>
            <a:r>
              <a:rPr lang="en-US">
                <a:sym typeface="+mn-ea"/>
              </a:rPr>
              <a:t> 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750" y="555625"/>
            <a:ext cx="834199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7.1 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PICC实习生意外伤害保险</a:t>
            </a:r>
            <a:endParaRPr lang="en-US" altLang="zh-CN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PICC实习生意外伤害保险</a:t>
            </a:r>
            <a:r>
              <a:rPr lang="en-US" altLang="zh-CN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由中国人民保险公司（PICC)承保。主要优势：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1、线上投保操作便捷，数据收集、汇总全面准确；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2、保险套餐灵活多样，适用于1-2周的认知实习、1-2个月的专业实习、3个月</a:t>
            </a:r>
            <a:r>
              <a:rPr lang="en-US" altLang="zh-CN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或以上的毕业实习和风险系数高的高危行业套餐等；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3、保费低、保额高，性价比超高；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4、保障全面，投保、出险适用于全国范围，包括意外伤害保险、附加急性病身故保险、交通工具乘客意外伤害保险等（详见下页）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注意事项：当天可以购买最早次日起保的订单，建议尽量提前下单。</a:t>
            </a:r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操作</a:t>
            </a:r>
            <a:r>
              <a:rPr 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说明：</a:t>
            </a:r>
            <a:r>
              <a:rPr 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鼠标双击右侧文件图片打开操作流程</a:t>
            </a:r>
            <a:r>
              <a:rPr lang="en-US" altLang="zh-CN" sz="1200">
                <a:ea typeface="宋体" panose="02010600030101010101" pitchFamily="2" charset="-122"/>
                <a:sym typeface="+mn-ea"/>
              </a:rPr>
              <a:t>→</a:t>
            </a:r>
            <a:endParaRPr lang="en-US" altLang="zh-CN" sz="1200"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580380" y="3796030"/>
          <a:ext cx="9715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showAsIcon="1" r:id="rId1" imgW="971550" imgH="666750" progId="Package">
                  <p:embed/>
                </p:oleObj>
              </mc:Choice>
              <mc:Fallback>
                <p:oleObj name="" showAsIcon="1" r:id="rId1" imgW="971550" imgH="666750" progId="Package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580380" y="3796030"/>
                        <a:ext cx="97155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7" name="标题 1"/>
          <p:cNvSpPr>
            <a:spLocks noGrp="1"/>
          </p:cNvSpPr>
          <p:nvPr>
            <p:ph type="ctrTitle"/>
          </p:nvPr>
        </p:nvSpPr>
        <p:spPr>
          <a:xfrm>
            <a:off x="611505" y="699770"/>
            <a:ext cx="5461000" cy="842645"/>
          </a:xfrm>
        </p:spPr>
        <p:txBody>
          <a:bodyPr anchor="b" anchorCtr="0"/>
          <a:p>
            <a:pPr marL="0" indent="0" defTabSz="685800">
              <a:lnSpc>
                <a:spcPct val="150000"/>
              </a:lnSpc>
              <a:buClrTx/>
              <a:buSzTx/>
              <a:buFont typeface="+mj-ea"/>
            </a:pPr>
            <a:br>
              <a:rPr lang="zh-CN" altLang="en-US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br>
              <a:rPr lang="zh-CN" altLang="en-US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zh-CN" altLang="en-US" sz="1500">
                <a:sym typeface="宋体" panose="02010600030101010101" pitchFamily="2" charset="-122"/>
              </a:rPr>
              <a:t>7.2、通知公告</a:t>
            </a:r>
            <a:br>
              <a:rPr lang="zh-CN" altLang="en-US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br>
              <a:rPr lang="en-US" altLang="zh-CN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zh-CN" altLang="en-US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①</a:t>
            </a:r>
            <a:r>
              <a:rPr lang="en-US" altLang="zh-CN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altLang="en-US" sz="1200" b="0" kern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从右侧铃铛图标点击；</a:t>
            </a:r>
            <a:br>
              <a:rPr lang="zh-CN" altLang="en-US" sz="1200" b="0" kern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zh-CN" altLang="en-US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②</a:t>
            </a:r>
            <a:r>
              <a:rPr lang="en-US" altLang="zh-CN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altLang="en-US" sz="1200" b="0" kern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点击发</a:t>
            </a:r>
            <a:r>
              <a:rPr lang="zh-CN" altLang="en-US" sz="1200" b="0" kern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布公告；</a:t>
            </a:r>
            <a:br>
              <a:rPr lang="zh-CN" altLang="en-US" sz="1200" b="0" kern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</a:br>
            <a:r>
              <a:rPr lang="zh-CN" altLang="en-US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③</a:t>
            </a:r>
            <a:r>
              <a:rPr lang="en-US" altLang="zh-CN" sz="1200" b="0" kern="120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altLang="en-US" sz="12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填写公告内容，</a:t>
            </a:r>
            <a:r>
              <a:rPr lang="zh-CN" altLang="en-US" sz="12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选择发送对象</a:t>
            </a:r>
            <a:r>
              <a:rPr lang="zh-CN" altLang="en-US" sz="12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，发布公告</a:t>
            </a:r>
            <a:endParaRPr lang="zh-CN" altLang="en-US" sz="1200" b="0" kern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3959860" y="-38100"/>
            <a:ext cx="3195955" cy="32067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-3959860" y="7616825"/>
            <a:ext cx="3195955" cy="320675"/>
          </a:xfrm>
          <a:prstGeom prst="rect">
            <a:avLst/>
          </a:prstGeom>
        </p:spPr>
        <p:txBody>
          <a:bodyPr/>
          <a:p/>
        </p:txBody>
      </p:sp>
      <p:sp>
        <p:nvSpPr>
          <p:cNvPr id="8" name="文本框 7"/>
          <p:cNvSpPr txBox="1"/>
          <p:nvPr/>
        </p:nvSpPr>
        <p:spPr>
          <a:xfrm>
            <a:off x="538480" y="5367020"/>
            <a:ext cx="4073525" cy="482600"/>
          </a:xfrm>
          <a:prstGeom prst="rect">
            <a:avLst/>
          </a:prstGeom>
        </p:spPr>
        <p:txBody>
          <a:bodyPr/>
          <a:p/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endParaRPr lang="zh-CN" altLang="en-US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542415"/>
            <a:ext cx="7548245" cy="338899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869440" y="1131570"/>
            <a:ext cx="6356350" cy="306832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3636010" y="1692910"/>
            <a:ext cx="2065020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平台角色介绍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889250" y="1636395"/>
            <a:ext cx="694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</a:t>
            </a:r>
            <a:endParaRPr lang="zh-CN" altLang="zh-CN" sz="2000" dirty="0" smtClean="0">
              <a:solidFill>
                <a:schemeClr val="tx1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8" name="矩形 77"/>
          <p:cNvSpPr/>
          <p:nvPr>
            <p:custDataLst>
              <p:tags r:id="rId3"/>
            </p:custDataLst>
          </p:nvPr>
        </p:nvSpPr>
        <p:spPr>
          <a:xfrm>
            <a:off x="3635851" y="2787650"/>
            <a:ext cx="1627823" cy="37592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整体流程概述</a:t>
            </a:r>
            <a:endParaRPr 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>
            <p:custDataLst>
              <p:tags r:id="rId4"/>
            </p:custDataLst>
          </p:nvPr>
        </p:nvSpPr>
        <p:spPr>
          <a:xfrm>
            <a:off x="2889409" y="2715895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</a:t>
            </a:r>
            <a:endParaRPr lang="zh-CN" altLang="en-US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3604260" y="3363595"/>
            <a:ext cx="165925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平台操作指南</a:t>
            </a:r>
            <a:endParaRPr 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2889409" y="3323590"/>
            <a:ext cx="746760" cy="398780"/>
          </a:xfrm>
          <a:prstGeom prst="rect">
            <a:avLst/>
          </a:prstGeom>
        </p:spPr>
        <p:txBody>
          <a:bodyPr wrap="square">
            <a:spAutoFit/>
          </a:bodyPr>
          <a:p>
            <a:pPr algn="ctr" defTabSz="914400"/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</a:t>
            </a:r>
            <a:endParaRPr lang="zh-CN" altLang="en-US" sz="3600" dirty="0" smtClean="0">
              <a:solidFill>
                <a:srgbClr val="C0000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2925445" y="2211705"/>
            <a:ext cx="3803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</a:pPr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</a:t>
            </a:r>
            <a:endParaRPr lang="zh-CN" sz="2000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3603625" y="2228850"/>
            <a:ext cx="17094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0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平台功能介绍</a:t>
            </a:r>
            <a:endParaRPr lang="zh-CN" sz="2000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7.3</a:t>
            </a:r>
            <a:r>
              <a:rPr lang="zh-CN" altLang="en-US">
                <a:sym typeface="+mn-ea"/>
              </a:rPr>
              <a:t>、问卷调查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360" y="339725"/>
            <a:ext cx="6816725" cy="95821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从教师事务；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点击问卷调查；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选择我的问题卷，根据需要创建问卷内容，提交；提交后不得修改；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en-US" altLang="zh-CN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5650" y="5170488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611505" y="1369695"/>
            <a:ext cx="7826375" cy="36556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86000" y="2406015"/>
            <a:ext cx="4572000" cy="3308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问卷调查；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8</a:t>
            </a:r>
            <a:r>
              <a:rPr lang="zh-CN" altLang="en-US"/>
              <a:t>、</a:t>
            </a:r>
            <a:r>
              <a:rPr lang="en-US" altLang="zh-CN"/>
              <a:t>1</a:t>
            </a:r>
            <a:r>
              <a:rPr lang="zh-CN" altLang="en-US"/>
              <a:t>微信小程序</a:t>
            </a:r>
            <a:r>
              <a:rPr lang="en-US" altLang="zh-CN"/>
              <a:t>-</a:t>
            </a:r>
            <a:r>
              <a:rPr lang="zh-CN" altLang="en-US"/>
              <a:t>登录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67995" y="590550"/>
            <a:ext cx="6610350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微信扫描下方二维码关注校友邦教师端公众号，点击实践管理，工作台，进入登录界面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输入学校、账号、密码进行登录或使用验证码登录；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从在下方我的，设置里可以退出登录，切换账号或修改密码等；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76605" y="2139950"/>
            <a:ext cx="2211705" cy="2211705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372225" y="339725"/>
            <a:ext cx="3363595" cy="400050"/>
          </a:xfrm>
          <a:prstGeom prst="rect">
            <a:avLst/>
          </a:prstGeom>
        </p:spPr>
        <p:txBody>
          <a:bodyPr/>
          <a:p/>
        </p:txBody>
      </p:sp>
      <p:sp>
        <p:nvSpPr>
          <p:cNvPr id="15" name="文本框 14"/>
          <p:cNvSpPr txBox="1"/>
          <p:nvPr/>
        </p:nvSpPr>
        <p:spPr>
          <a:xfrm>
            <a:off x="4336415" y="4705985"/>
            <a:ext cx="3363595" cy="400050"/>
          </a:xfrm>
          <a:prstGeom prst="rect">
            <a:avLst/>
          </a:prstGeom>
        </p:spPr>
        <p:txBody>
          <a:bodyPr/>
          <a:p>
            <a:r>
              <a:rPr lang="en-US"/>
              <a:t>=</a:t>
            </a:r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5518150" y="1524635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3"/>
        </p:blipFill>
        <p:spPr>
          <a:xfrm>
            <a:off x="5436235" y="2139950"/>
            <a:ext cx="2960370" cy="23653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518150" y="4950460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8310" y="2139950"/>
            <a:ext cx="2216785" cy="2138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9705" y="72390"/>
            <a:ext cx="5461159" cy="393859"/>
          </a:xfrm>
        </p:spPr>
        <p:txBody>
          <a:bodyPr/>
          <a:p>
            <a:r>
              <a:rPr lang="en-US">
                <a:sym typeface="+mn-ea"/>
              </a:rPr>
              <a:t> </a:t>
            </a:r>
            <a:endParaRPr lang="zh-CN" altLang="en-US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1137285"/>
            <a:ext cx="2113280" cy="33864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30" y="1156335"/>
            <a:ext cx="2103755" cy="34366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145" y="1176020"/>
            <a:ext cx="2134870" cy="33477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895" y="1175385"/>
            <a:ext cx="2091690" cy="336042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5"/>
            </p:custDataLst>
          </p:nvPr>
        </p:nvSpPr>
        <p:spPr>
          <a:xfrm>
            <a:off x="179705" y="1851660"/>
            <a:ext cx="695960" cy="28829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noAutofit/>
          </a:bodyPr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555625"/>
            <a:ext cx="5467985" cy="3308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可切换为管理员，查看学院计划概况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8</a:t>
            </a:r>
            <a:r>
              <a:rPr lang="zh-CN" altLang="en-US">
                <a:sym typeface="+mn-ea"/>
              </a:rPr>
              <a:t>、</a:t>
            </a:r>
            <a:r>
              <a:rPr lang="en-US" altLang="zh-CN">
                <a:sym typeface="+mn-ea"/>
              </a:rPr>
              <a:t>2 </a:t>
            </a:r>
            <a:r>
              <a:rPr lang="zh-CN" altLang="en-US">
                <a:sym typeface="+mn-ea"/>
              </a:rPr>
              <a:t>角色切换</a:t>
            </a:r>
            <a:endParaRPr lang="zh-CN" altLang="en-US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8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3</a:t>
            </a:r>
            <a:r>
              <a:rPr lang="zh-CN">
                <a:sym typeface="+mn-ea"/>
              </a:rPr>
              <a:t>小程序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大数据</a:t>
            </a:r>
            <a:endParaRPr lang="zh-CN" altLang="en-US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0" y="1347470"/>
            <a:ext cx="2284730" cy="33667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655" y="1347470"/>
            <a:ext cx="2270760" cy="337693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2339340" y="4371975"/>
            <a:ext cx="384175" cy="431800"/>
          </a:xfrm>
          <a:prstGeom prst="rect">
            <a:avLst/>
          </a:prstGeom>
          <a:noFill/>
          <a:ln w="28575">
            <a:solidFill>
              <a:srgbClr val="C51A24"/>
            </a:solidFill>
          </a:ln>
        </p:spPr>
        <p:txBody>
          <a:bodyPr wrap="square" rtlCol="0">
            <a:noAutofit/>
          </a:bodyPr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5363845" y="4371975"/>
            <a:ext cx="415290" cy="4318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3260" y="483235"/>
            <a:ext cx="6204585" cy="58102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>
              <a:lnSpc>
                <a:spcPct val="120000"/>
              </a:lnSpc>
            </a:pPr>
            <a:r>
              <a:rPr lang="zh-CN" altLang="en-US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①</a:t>
            </a:r>
            <a:r>
              <a:rPr lang="en-US" altLang="zh-CN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10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增值业务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实时监控数据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在小程序端的显示（网页端为数据监控大屏）；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②</a:t>
            </a:r>
            <a:r>
              <a:rPr lang="en-US" altLang="zh-CN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可在移动端随时查看实时数据和相关统计数据；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8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4 </a:t>
            </a:r>
            <a:r>
              <a:rPr lang="zh-CN">
                <a:sym typeface="+mn-ea"/>
              </a:rPr>
              <a:t>小程序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消息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411480"/>
            <a:ext cx="6816725" cy="87884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从小程序，右下角，点击消息；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可选择查看实习消息、系统消息、学校公告、互动消息等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我的学生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可与学生发送信息；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学校公告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，可发布公告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4" name="图片 3"/>
          <p:cNvPicPr/>
          <p:nvPr/>
        </p:nvPicPr>
        <p:blipFill>
          <a:blip r:embed="rId1"/>
        </p:blipFill>
        <p:spPr>
          <a:xfrm>
            <a:off x="971550" y="1563370"/>
            <a:ext cx="4812030" cy="35369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70610" y="2067560"/>
            <a:ext cx="4939665" cy="533400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8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5 </a:t>
            </a:r>
            <a:r>
              <a:rPr lang="zh-CN">
                <a:sym typeface="+mn-ea"/>
              </a:rPr>
              <a:t>小程序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我的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客服与反馈</a:t>
            </a:r>
            <a:endParaRPr lang="zh-CN" altLang="en-US"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3850" y="5506085"/>
            <a:ext cx="5080000" cy="530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411480"/>
            <a:ext cx="6816725" cy="136906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①  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从小程序，右下角，点击我的；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lang="en-US" altLang="zh-CN" sz="1200" b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选择客服与反馈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③</a:t>
            </a:r>
            <a:r>
              <a:rPr lang="en-US" altLang="zh-CN" sz="1200" b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可查看常见问题；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sz="12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④</a:t>
            </a:r>
            <a:r>
              <a:rPr lang="en-US" altLang="zh-CN" sz="12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也可按问题分类查找自助解决；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-84328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539750" y="459232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1043940" y="-973455"/>
            <a:ext cx="5071745" cy="41910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1"/>
        </p:blipFill>
        <p:spPr>
          <a:xfrm>
            <a:off x="1043305" y="1491615"/>
            <a:ext cx="5002530" cy="33915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43940" y="4509770"/>
            <a:ext cx="5071745" cy="419100"/>
          </a:xfrm>
          <a:prstGeom prst="rect">
            <a:avLst/>
          </a:prstGeom>
        </p:spPr>
        <p:txBody>
          <a:bodyPr/>
          <a:p/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3347403" y="2499995"/>
            <a:ext cx="3814763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/>
          </a:p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一、平台角色介绍</a:t>
            </a:r>
            <a:endParaRPr lang="en-US" altLang="zh-CN" kern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9" name="圆角矩形 18"/>
          <p:cNvSpPr/>
          <p:nvPr>
            <p:custDataLst>
              <p:tags r:id="rId1"/>
            </p:custDataLst>
          </p:nvPr>
        </p:nvSpPr>
        <p:spPr>
          <a:xfrm>
            <a:off x="1115695" y="1186180"/>
            <a:ext cx="1371600" cy="43751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  <a:prstDash val="solid"/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校级管理员</a:t>
            </a:r>
            <a:endParaRPr kumimoji="0" lang="zh-CN" altLang="en-US" sz="160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cxnSp>
        <p:nvCxnSpPr>
          <p:cNvPr id="32" name="直接箭头连接符 31"/>
          <p:cNvCxnSpPr/>
          <p:nvPr>
            <p:custDataLst>
              <p:tags r:id="rId2"/>
            </p:custDataLst>
          </p:nvPr>
        </p:nvCxnSpPr>
        <p:spPr>
          <a:xfrm>
            <a:off x="2484120" y="1400810"/>
            <a:ext cx="1440180" cy="8255"/>
          </a:xfrm>
          <a:prstGeom prst="straightConnector1">
            <a:avLst/>
          </a:prstGeom>
          <a:ln w="31750" cap="rnd">
            <a:solidFill>
              <a:schemeClr val="accent1"/>
            </a:solidFill>
            <a:round/>
            <a:tailEnd type="arrow" w="med" len="med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>
            <p:custDataLst>
              <p:tags r:id="rId3"/>
            </p:custDataLst>
          </p:nvPr>
        </p:nvSpPr>
        <p:spPr>
          <a:xfrm>
            <a:off x="3995420" y="555625"/>
            <a:ext cx="3538220" cy="16643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、基础规则设置；</a:t>
            </a:r>
            <a:endParaRPr kumimoji="0" lang="zh-CN" altLang="en-US" sz="1200" i="0" u="none" strike="noStrike" kern="1200" cap="none" spc="0" normalizeH="0" baseline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2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、学年学期设置</a:t>
            </a:r>
            <a:r>
              <a:rPr lang="zh-CN" altLang="en-US" sz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kumimoji="0" lang="zh-CN" altLang="en-US" sz="1200" i="0" u="none" strike="noStrike" kern="1200" cap="none" spc="0" normalizeH="0" baseline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、数据中心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查看或导出：统计报表、数据监控；</a:t>
            </a:r>
            <a:endParaRPr lang="zh-CN" altLang="en-US" sz="120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4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、实习上报数据查看导出；</a:t>
            </a:r>
            <a:endParaRPr lang="zh-CN" altLang="en-US" sz="120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5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、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实习质量分析数据查看、导出。</a:t>
            </a:r>
            <a:endParaRPr kumimoji="0" lang="zh-CN" altLang="en-US" sz="120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圆角矩形 3"/>
          <p:cNvSpPr/>
          <p:nvPr>
            <p:custDataLst>
              <p:tags r:id="rId4"/>
            </p:custDataLst>
          </p:nvPr>
        </p:nvSpPr>
        <p:spPr>
          <a:xfrm>
            <a:off x="1112520" y="3435350"/>
            <a:ext cx="1371600" cy="43751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  <a:prstDash val="solid"/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教务管理员</a:t>
            </a:r>
            <a:endParaRPr kumimoji="0" lang="zh-CN" altLang="en-US" sz="160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cxnSp>
        <p:nvCxnSpPr>
          <p:cNvPr id="5" name="直接箭头连接符 4"/>
          <p:cNvCxnSpPr/>
          <p:nvPr>
            <p:custDataLst>
              <p:tags r:id="rId5"/>
            </p:custDataLst>
          </p:nvPr>
        </p:nvCxnSpPr>
        <p:spPr>
          <a:xfrm>
            <a:off x="2484120" y="3649980"/>
            <a:ext cx="1440180" cy="8255"/>
          </a:xfrm>
          <a:prstGeom prst="straightConnector1">
            <a:avLst/>
          </a:prstGeom>
          <a:ln w="31750" cap="rnd">
            <a:solidFill>
              <a:schemeClr val="accent1"/>
            </a:solidFill>
            <a:round/>
            <a:tailEnd type="arrow" w="med" len="med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>
            <p:custDataLst>
              <p:tags r:id="rId6"/>
            </p:custDataLst>
          </p:nvPr>
        </p:nvSpPr>
        <p:spPr>
          <a:xfrm>
            <a:off x="3996055" y="2456180"/>
            <a:ext cx="3662680" cy="22542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、基础信息管理：导入或修改；</a:t>
            </a:r>
            <a:endParaRPr kumimoji="0" lang="zh-CN" altLang="en-US" sz="1200" i="0" u="none" strike="noStrike" kern="1200" cap="none" spc="0" normalizeH="0" baseline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2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、</a:t>
            </a:r>
            <a:r>
              <a:rPr lang="zh-CN" altLang="en-US" sz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实践课程、基地</a:t>
            </a:r>
            <a:r>
              <a:rPr lang="en-US" altLang="zh-CN" sz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2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实习点管理；</a:t>
            </a:r>
            <a:endParaRPr kumimoji="0" lang="zh-CN" altLang="en-US" sz="1200" i="0" u="none" strike="noStrike" kern="1200" cap="none" spc="0" normalizeH="0" baseline="0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、数据中心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查看或导出：统计报表、数据监控；</a:t>
            </a:r>
            <a:endParaRPr lang="zh-CN" altLang="en-US" sz="120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4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、实习上报导出、上报等；</a:t>
            </a:r>
            <a:endParaRPr lang="zh-CN" altLang="en-US" sz="120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5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、实习资料（实习手册、学生实习单位信息等）导出及存档；</a:t>
            </a:r>
            <a:endParaRPr lang="zh-CN" altLang="en-US" sz="120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6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、</a:t>
            </a:r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实习质量分析数据查看、导出。</a:t>
            </a:r>
            <a:endParaRPr lang="zh-CN" altLang="en-US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51435"/>
            <a:ext cx="5461159" cy="393859"/>
          </a:xfrm>
        </p:spPr>
        <p:txBody>
          <a:bodyPr/>
          <a:p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二、平台功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能介绍</a:t>
            </a:r>
            <a:endParaRPr lang="en-US" altLang="zh-CN" kern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2140" y="195580"/>
            <a:ext cx="7321550" cy="187579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基础信息：学校、专业、班级学生及教师信息，课程信息在此模块添加；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工作台：设为一级菜单，位于首页，包含待办事项等及时提醒功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能；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实习安排：此菜单包含：实习计划、实习要求、项目设置以及模版库、实习保险；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过程管理：过程资料较多，按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报名与协议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”“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平时考勤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””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报告与成绩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等进行分类、便于查找；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教师事务：包含教师总结、学院实习总结、实习检查、实习经费及问卷调查；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数据中心：统计报表、实习上报、实践大脑增多归纳此模块；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校企合作：基地实习点、云基地、双选会重新整合在此处，另外就业跟踪也归纳；</a:t>
            </a:r>
            <a:r>
              <a:rPr kumimoji="0" lang="en-US" altLang="zh-CN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122805"/>
            <a:ext cx="5748020" cy="2937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 kern="0" dirty="0">
                <a:solidFill>
                  <a:schemeClr val="tx1"/>
                </a:solidFill>
                <a:sym typeface="+mn-ea"/>
              </a:rPr>
              <a:t>三、整体流程概述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200">
                <a:sym typeface="+mn-ea"/>
              </a:rPr>
              <a:t>实习</a:t>
            </a: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87450" y="1584960"/>
            <a:ext cx="2324735" cy="8864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、基础信息管理：导入、修改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与维护；</a:t>
            </a:r>
            <a:endParaRPr lang="en-US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实践课程管理；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、基地/实习点管理；</a:t>
            </a:r>
            <a:endParaRPr lang="zh-CN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998595" y="1593850"/>
            <a:ext cx="1624965" cy="87820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buClrTx/>
              <a:buSzTx/>
              <a:buNone/>
            </a:pP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数据化过程管理：查看统计报表、数据监控</a:t>
            </a:r>
            <a:endParaRPr lang="en-US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6083935" y="1594485"/>
            <a:ext cx="2150745" cy="876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buClrTx/>
              <a:buSzTx/>
            </a:pP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1、导出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实习资料 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</a:pP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2、查看导出实习上报数据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</a:pP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3、质量的分析数据查看导出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3707765" y="199580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652135" y="1986280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998595" y="121920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实习中</a:t>
            </a:r>
            <a:endParaRPr lang="en-US" altLang="zh-CN" sz="100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6083935" y="1219200"/>
            <a:ext cx="686435" cy="374015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实习后</a:t>
            </a:r>
            <a:endParaRPr lang="zh-CN" altLang="en-US" sz="1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187450" y="121920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实习前</a:t>
            </a:r>
            <a:endParaRPr lang="en-US" altLang="zh-CN" sz="100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195580"/>
            <a:ext cx="5461000" cy="768350"/>
          </a:xfrm>
        </p:spPr>
        <p:txBody>
          <a:bodyPr/>
          <a:p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zh-CN" kern="0" dirty="0">
                <a:sym typeface="+mn-ea"/>
              </a:rPr>
              <a:t>四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、平台操作指南</a:t>
            </a: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en-US" altLang="zh-CN" kern="0" dirty="0">
                <a:sym typeface="+mn-ea"/>
              </a:rPr>
              <a:t>   </a:t>
            </a:r>
            <a:r>
              <a:rPr lang="en-US" altLang="zh-CN" kern="0" dirty="0">
                <a:latin typeface="+mj-ea"/>
                <a:ea typeface="+mj-ea"/>
                <a:cs typeface="+mj-ea"/>
                <a:sym typeface="+mn-ea"/>
              </a:rPr>
              <a:t>1</a:t>
            </a:r>
            <a:r>
              <a:rPr lang="zh-CN" altLang="en-US" kern="0" dirty="0">
                <a:latin typeface="+mj-ea"/>
                <a:ea typeface="+mj-ea"/>
                <a:cs typeface="+mj-ea"/>
                <a:sym typeface="+mn-ea"/>
              </a:rPr>
              <a:t>、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电脑网页端登录</a:t>
            </a:r>
            <a:br>
              <a:rPr lang="zh-CN" kern="0" dirty="0">
                <a:sym typeface="+mn-ea"/>
              </a:rPr>
            </a:br>
            <a:endParaRPr lang="zh-CN" altLang="en-US" sz="120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ea"/>
              <a:ea typeface="+mj-ea"/>
              <a:cs typeface="+mj-ea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015" y="619125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建议选择最新谷歌浏览器中打开：www.xybsyw.com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或百度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校友邦官网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官网首页右上角点击“教师登录”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选择您要登录的学校(可通过选择省份或者关键字搜索学校）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输入账号和密码直接登录/或选择扫码登录使用小程序教师端扫码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首次登入时需绑定手机，并重设密码。如绑定手机后，忘记密码时可自行重置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2095" y="5221923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/>
          <p:nvPr/>
        </p:nvPicPr>
        <p:blipFill>
          <a:blip r:embed="rId1"/>
        </p:blipFill>
        <p:spPr>
          <a:xfrm>
            <a:off x="1085215" y="2117090"/>
            <a:ext cx="6168390" cy="2818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7220" y="4862830"/>
            <a:ext cx="4380865" cy="49466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339725"/>
            <a:ext cx="5461159" cy="393859"/>
          </a:xfrm>
        </p:spPr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kumimoji="0" lang="zh-CN" altLang="en-US" sz="1500" kern="1200" cap="none" spc="0" normalizeH="0" baseline="0" noProof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2、规则设置（仅校级管理可设置）</a:t>
            </a:r>
            <a:r>
              <a:rPr lang="zh-CN" altLang="en-US" sz="1500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：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到下载中心下载时，如果表格较下载状态会显示“报表生成中”，请等待片刻即可。如长时间还是显示“报表生成中”，可按键盘“F5”键，刷新网页。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86055" y="51435"/>
            <a:ext cx="5661025" cy="393700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endParaRPr lang="en-US" altLang="zh-CN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899795" y="5045710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13" name="文本框 12"/>
          <p:cNvSpPr txBox="1"/>
          <p:nvPr/>
        </p:nvSpPr>
        <p:spPr>
          <a:xfrm>
            <a:off x="755015" y="483235"/>
            <a:ext cx="70497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根据学校实习管理者制度与要求设置实习基础规则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（注：实习启动前校级管理员可联系校友邦服务人员沟通确</a:t>
            </a:r>
            <a:r>
              <a:rPr lang="zh-CN" altLang="en-US" sz="1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定规则）</a:t>
            </a:r>
            <a:endParaRPr lang="zh-CN" altLang="en-US" sz="1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059180"/>
            <a:ext cx="7343140" cy="4003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51435"/>
            <a:ext cx="5461159" cy="393859"/>
          </a:xfrm>
        </p:spPr>
        <p:txBody>
          <a:bodyPr/>
          <a:p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、基础信息管理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45135"/>
            <a:ext cx="8122920" cy="134747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3.1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基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础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信息导入</a:t>
            </a: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点击基础信息，进入基础信息设置；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依次导入院系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专业、班级学生；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选择需要导入的信息，下载平台导入模版，如班级学生可以合并导入，或可分开导入；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导入前先阅读模版使用说明：查看导入数据示例及注意事项，不删除、不修改示例内容，且在表一中填写内容，注意不带格式复制粘贴等；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4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32000" y="-1149350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2032000" y="5657850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8" name="文本框 7"/>
          <p:cNvSpPr txBox="1"/>
          <p:nvPr/>
        </p:nvSpPr>
        <p:spPr>
          <a:xfrm>
            <a:off x="454025" y="1360805"/>
            <a:ext cx="4142740" cy="474345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454025" y="5224780"/>
            <a:ext cx="4142740" cy="474345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760" y="2002155"/>
            <a:ext cx="7788910" cy="2886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59080" y="0"/>
            <a:ext cx="5461159" cy="393859"/>
          </a:xfrm>
        </p:spPr>
        <p:txBody>
          <a:bodyPr/>
          <a:p>
            <a:r>
              <a:rPr lang="en-US" altLang="zh-CN">
                <a:sym typeface="+mn-ea"/>
              </a:rPr>
              <a:t>3.2 </a:t>
            </a:r>
            <a:r>
              <a:rPr lang="zh-CN" altLang="en-US">
                <a:sym typeface="+mn-ea"/>
              </a:rPr>
              <a:t>学籍异动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265430" y="6164580"/>
            <a:ext cx="3669030" cy="449580"/>
          </a:xfrm>
          <a:prstGeom prst="rect">
            <a:avLst/>
          </a:prstGeom>
        </p:spPr>
        <p:txBody>
          <a:bodyPr/>
          <a:p/>
        </p:txBody>
      </p:sp>
      <p:sp>
        <p:nvSpPr>
          <p:cNvPr id="4" name="文本框 3"/>
          <p:cNvSpPr txBox="1"/>
          <p:nvPr/>
        </p:nvSpPr>
        <p:spPr>
          <a:xfrm>
            <a:off x="611505" y="195580"/>
            <a:ext cx="7952105" cy="111506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建议学期末或学期初，统一整理异动学生信息，通过学生信息批量导入，完成学生学籍异动；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也可以通过单个手动异动；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点击基础信息，学生信息；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通过姓名或学号搜索需要异动的学生信息；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点击右侧更多（三点符号），选择学籍异动；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选择异动原因，选择学生最新学籍信息；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选择异动的生效学期：保持与实习计划所属学期一致；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sz="14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4193540" y="960120"/>
            <a:ext cx="2122805" cy="273685"/>
          </a:xfrm>
          <a:prstGeom prst="rect">
            <a:avLst/>
          </a:prstGeom>
        </p:spPr>
        <p:txBody>
          <a:bodyPr/>
          <a:p/>
        </p:txBody>
      </p:sp>
      <p:sp>
        <p:nvSpPr>
          <p:cNvPr id="8" name="文本框 7"/>
          <p:cNvSpPr txBox="1"/>
          <p:nvPr/>
        </p:nvSpPr>
        <p:spPr>
          <a:xfrm>
            <a:off x="-4193540" y="7691120"/>
            <a:ext cx="2122805" cy="27368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3310890" y="-2049780"/>
            <a:ext cx="2082165" cy="215900"/>
          </a:xfrm>
          <a:prstGeom prst="rect">
            <a:avLst/>
          </a:prstGeom>
        </p:spPr>
        <p:txBody>
          <a:bodyPr/>
          <a:p/>
        </p:txBody>
      </p:sp>
      <p:sp>
        <p:nvSpPr>
          <p:cNvPr id="11" name="文本框 10"/>
          <p:cNvSpPr txBox="1"/>
          <p:nvPr/>
        </p:nvSpPr>
        <p:spPr>
          <a:xfrm>
            <a:off x="3310890" y="4700270"/>
            <a:ext cx="2082165" cy="215900"/>
          </a:xfrm>
          <a:prstGeom prst="rect">
            <a:avLst/>
          </a:prstGeom>
        </p:spPr>
        <p:txBody>
          <a:bodyPr/>
          <a:p/>
        </p:txBody>
      </p:sp>
      <p:sp>
        <p:nvSpPr>
          <p:cNvPr id="12" name="文本框 11"/>
          <p:cNvSpPr txBox="1"/>
          <p:nvPr/>
        </p:nvSpPr>
        <p:spPr>
          <a:xfrm>
            <a:off x="-2463800" y="-1303655"/>
            <a:ext cx="3383915" cy="974090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920115" y="1216660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920115" y="5280660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5490" y="2161540"/>
            <a:ext cx="7532370" cy="2928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9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1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2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3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4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5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6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37.xml><?xml version="1.0" encoding="utf-8"?>
<p:tagLst xmlns:p="http://schemas.openxmlformats.org/presentationml/2006/main">
  <p:tag name="KSO_WM_DIAGRAM_VIRTUALLY_FRAME" val="{&quot;height&quot;:334.2,&quot;left&quot;:87.6,&quot;top&quot;:36.7,&quot;width&quot;:500}"/>
</p:tagLst>
</file>

<file path=ppt/tags/tag138.xml><?xml version="1.0" encoding="utf-8"?>
<p:tagLst xmlns:p="http://schemas.openxmlformats.org/presentationml/2006/main">
  <p:tag name="KSO_WM_DIAGRAM_VIRTUALLY_FRAME" val="{&quot;height&quot;:334.2,&quot;left&quot;:87.6,&quot;top&quot;:36.7,&quot;width&quot;:500}"/>
</p:tagLst>
</file>

<file path=ppt/tags/tag139.xml><?xml version="1.0" encoding="utf-8"?>
<p:tagLst xmlns:p="http://schemas.openxmlformats.org/presentationml/2006/main">
  <p:tag name="KSO_WM_DIAGRAM_VIRTUALLY_FRAME" val="{&quot;height&quot;:334.2,&quot;left&quot;:87.6,&quot;top&quot;:36.7,&quot;width&quot;:500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  <p:tag name="KSO_WM_DIAGRAM_VIRTUALLY_FRAME" val="{&quot;height&quot;:334.2,&quot;left&quot;:87.6,&quot;top&quot;:36.7,&quot;width&quot;:500}"/>
</p:tagLst>
</file>

<file path=ppt/tags/tag141.xml><?xml version="1.0" encoding="utf-8"?>
<p:tagLst xmlns:p="http://schemas.openxmlformats.org/presentationml/2006/main">
  <p:tag name="KSO_WM_BEAUTIFY_FLAG" val=""/>
  <p:tag name="KSO_WM_DIAGRAM_VIRTUALLY_FRAME" val="{&quot;height&quot;:334.2,&quot;left&quot;:87.6,&quot;top&quot;:36.7,&quot;width&quot;:500}"/>
</p:tagLst>
</file>

<file path=ppt/tags/tag142.xml><?xml version="1.0" encoding="utf-8"?>
<p:tagLst xmlns:p="http://schemas.openxmlformats.org/presentationml/2006/main">
  <p:tag name="KSO_WM_BEAUTIFY_FLAG" val=""/>
  <p:tag name="KSO_WM_DIAGRAM_VIRTUALLY_FRAME" val="{&quot;height&quot;:334.2,&quot;left&quot;:87.6,&quot;top&quot;:36.7,&quot;width&quot;:500}"/>
</p:tagLst>
</file>

<file path=ppt/tags/tag143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44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5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6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7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8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49.xml><?xml version="1.0" encoding="utf-8"?>
<p:tagLst xmlns:p="http://schemas.openxmlformats.org/presentationml/2006/main">
  <p:tag name="KSO_WM_DIAGRAM_VIRTUALLY_FRAME" val="{&quot;height&quot;:104.45,&quot;left&quot;:31.15,&quot;top&quot;:92.85,&quot;width&quot;:622.5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51.xml><?xml version="1.0" encoding="utf-8"?>
<p:tagLst xmlns:p="http://schemas.openxmlformats.org/presentationml/2006/main">
  <p:tag name="KSO_WM_UNIT_PLACING_PICTURE_USER_VIEWPORT" val="{&quot;height&quot;:3870,&quot;width&quot;:3870}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RESOURCE_RECORD_KEY" val="{&quot;13&quot;:[4646982]}"/>
</p:tagLst>
</file>

<file path=ppt/tags/tag156.xml><?xml version="1.0" encoding="utf-8"?>
<p:tagLst xmlns:p="http://schemas.openxmlformats.org/presentationml/2006/main">
  <p:tag name="COMMONDATA" val="eyJoZGlkIjoiN2JiMTI1N2Y5ZDk2MTViYzdjMDFjMjIwNmNhY2VlY2QifQ=="/>
  <p:tag name="KSO_WPP_MARK_KEY" val="72db1496-f86a-421e-a03f-7698749d013e"/>
  <p:tag name="commondata" val="eyJoZGlkIjoiZjFmZWIzNDg2MmIzZjExOTIzMmViNTBmYTMwYTk0ZWYifQ=="/>
  <p:tag name="resource_record_key" val="{&quot;13&quot;:[4646982]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3473</Words>
  <Application>WPS 演示</Application>
  <PresentationFormat>全屏显示(16:9)</PresentationFormat>
  <Paragraphs>265</Paragraphs>
  <Slides>26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DIN Alternate</vt:lpstr>
      <vt:lpstr>Vrinda</vt:lpstr>
      <vt:lpstr>Calibri</vt:lpstr>
      <vt:lpstr>Arial Unicode MS</vt:lpstr>
      <vt:lpstr>Kata Bold</vt:lpstr>
      <vt:lpstr>Oxford Regular</vt:lpstr>
      <vt:lpstr>Algerian</vt:lpstr>
      <vt:lpstr>MS PGothic</vt:lpstr>
      <vt:lpstr>MV Boli</vt:lpstr>
      <vt:lpstr>Office 主题</vt:lpstr>
      <vt:lpstr>1_自定义设计方案</vt:lpstr>
      <vt:lpstr>4_自定义设计方案</vt:lpstr>
      <vt:lpstr>2_自定义设计方案</vt:lpstr>
      <vt:lpstr>自定义设计方案</vt:lpstr>
      <vt:lpstr>Package</vt:lpstr>
      <vt:lpstr>PowerPoint 演示文稿</vt:lpstr>
      <vt:lpstr>PowerPoint 演示文稿</vt:lpstr>
      <vt:lpstr>一、平台角色介绍</vt:lpstr>
      <vt:lpstr>二、平台功能介绍</vt:lpstr>
      <vt:lpstr>PowerPoint 演示文稿</vt:lpstr>
      <vt:lpstr>     四、平台操作指南     1、电脑网页端登录 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 2、规则设置（仅校级管理可设置）：到下载中心下载时，如果表格较下载状态会显示“报表生成中”，请等待片刻即可。如长时间还是显示“报表生成中”，可按键盘“F5”键，刷新网页。</vt:lpstr>
      <vt:lpstr>3、基础信息管理</vt:lpstr>
      <vt:lpstr>3.2 学籍异动</vt:lpstr>
      <vt:lpstr>3.3 教师信息新增及权限设置</vt:lpstr>
      <vt:lpstr>3.4 导入（新增）实践课程</vt:lpstr>
      <vt:lpstr>4、校企合作</vt:lpstr>
      <vt:lpstr>4.2 基地/实习点-批量导入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温馨提示：到下载中心下载时，如果表格较大，报表下载状态会显示“报表生成中”，请等待片刻即可。如长间还是显示“报表生成中”，可按键盘“F5”键，刷新网页。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5、3 实习数据上报-导出上报数据</vt:lpstr>
      <vt:lpstr>6、从数据中心，点击实习数据监控          </vt:lpstr>
      <vt:lpstr>8、更多功能 </vt:lpstr>
      <vt:lpstr>   8.2通知公告 ①  从右侧铃铛图标点击； ②  点击发布公告； ③  填写公告内容，选择发送对象，发布公告</vt:lpstr>
      <vt:lpstr>8.3问卷调查</vt:lpstr>
      <vt:lpstr>9、1微信小程序-登录</vt:lpstr>
      <vt:lpstr> </vt:lpstr>
      <vt:lpstr>9、3小程序-大数据</vt:lpstr>
      <vt:lpstr>9、4 小程序-消息</vt:lpstr>
      <vt:lpstr>9、5 小程序-我的-客服与反馈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AAAA---梦婷</cp:lastModifiedBy>
  <cp:revision>747</cp:revision>
  <dcterms:created xsi:type="dcterms:W3CDTF">2025-02-21T09:06:00Z</dcterms:created>
  <dcterms:modified xsi:type="dcterms:W3CDTF">2025-11-21T09:55:48Z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3C0EAAAB376D455C9BC5E978EE378002_13</vt:lpwstr>
  </property>
</Properties>
</file>